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Impact" charset="1" panose="020B080603090205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Bobby Jones" charset="1" panose="00000000000000000000"/>
      <p:regular r:id="rId14"/>
    </p:embeddedFont>
    <p:embeddedFont>
      <p:font typeface="Be Vietnam" charset="1" panose="00000500000000000000"/>
      <p:regular r:id="rId15"/>
    </p:embeddedFont>
    <p:embeddedFont>
      <p:font typeface="Aileron" charset="1" panose="00000500000000000000"/>
      <p:regular r:id="rId16"/>
    </p:embeddedFont>
    <p:embeddedFont>
      <p:font typeface="Aileron Bold" charset="1" panose="00000800000000000000"/>
      <p:regular r:id="rId17"/>
    </p:embeddedFont>
    <p:embeddedFont>
      <p:font typeface="Aileron Ultra-Bold" charset="1" panose="00000A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9373" y="-165265"/>
            <a:ext cx="4630403" cy="2387930"/>
          </a:xfrm>
          <a:custGeom>
            <a:avLst/>
            <a:gdLst/>
            <a:ahLst/>
            <a:cxnLst/>
            <a:rect r="r" b="b" t="t" l="l"/>
            <a:pathLst>
              <a:path h="2387930" w="4630403">
                <a:moveTo>
                  <a:pt x="0" y="0"/>
                </a:moveTo>
                <a:lnTo>
                  <a:pt x="4630403" y="0"/>
                </a:lnTo>
                <a:lnTo>
                  <a:pt x="4630403" y="2387930"/>
                </a:lnTo>
                <a:lnTo>
                  <a:pt x="0" y="238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57263"/>
            <a:ext cx="9588126" cy="316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1"/>
              </a:lnSpc>
            </a:pPr>
            <a:r>
              <a:rPr lang="en-US" sz="10812">
                <a:solidFill>
                  <a:srgbClr val="F097FF"/>
                </a:solidFill>
                <a:latin typeface="Impact"/>
                <a:ea typeface="Impact"/>
                <a:cs typeface="Impact"/>
                <a:sym typeface="Impact"/>
              </a:rPr>
              <a:t>TELECOM CUSTOMER CHURN PREDICTION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349353"/>
            <a:ext cx="248473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18664" y="7349353"/>
            <a:ext cx="248473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Jaamie Maarsh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852658"/>
            <a:ext cx="1690581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Guided by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19281" y="7852658"/>
            <a:ext cx="342663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Prof. Shanu Sushmita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8539514" cy="461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1"/>
              </a:lnSpc>
            </a:pPr>
            <a:r>
              <a:rPr lang="en-US" sz="10812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 IS CUSTOMER CHURN?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564232"/>
            <a:ext cx="6942651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0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 churn is when a customer stops using a company's products or services, and is also known as customer attrition. </a:t>
            </a:r>
          </a:p>
          <a:p>
            <a:pPr algn="just">
              <a:lnSpc>
                <a:spcPts val="207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5147" y="9267825"/>
            <a:ext cx="9011140" cy="92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4"/>
              </a:lnSpc>
            </a:pPr>
            <a:r>
              <a:rPr lang="en-US" sz="2299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FUN FACT: Did you know that attracting a new customer costs five times as much as keeping an existing one?</a:t>
            </a:r>
          </a:p>
          <a:p>
            <a:pPr algn="just">
              <a:lnSpc>
                <a:spcPts val="207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817076" y="6766177"/>
            <a:ext cx="1647282" cy="16472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28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916266" y="7144538"/>
            <a:ext cx="1448902" cy="83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3"/>
              </a:lnSpc>
            </a:pPr>
            <a:r>
              <a:rPr lang="en-US" sz="159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Reduce unnecessary cost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324070" y="6766177"/>
            <a:ext cx="1647282" cy="164728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70B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324070" y="7144538"/>
            <a:ext cx="1647282" cy="83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3"/>
              </a:lnSpc>
            </a:pPr>
            <a:r>
              <a:rPr lang="en-US" sz="159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Increased revenue - customer base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6766177"/>
            <a:ext cx="1647282" cy="16472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70B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89351" y="7335502"/>
            <a:ext cx="1125980" cy="55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3"/>
              </a:lnSpc>
            </a:pPr>
            <a:r>
              <a:rPr lang="en-US" sz="159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Retain customers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657597" y="-165265"/>
            <a:ext cx="4630403" cy="2387930"/>
          </a:xfrm>
          <a:custGeom>
            <a:avLst/>
            <a:gdLst/>
            <a:ahLst/>
            <a:cxnLst/>
            <a:rect r="r" b="b" t="t" l="l"/>
            <a:pathLst>
              <a:path h="2387930" w="4630403">
                <a:moveTo>
                  <a:pt x="0" y="0"/>
                </a:moveTo>
                <a:lnTo>
                  <a:pt x="4630403" y="0"/>
                </a:lnTo>
                <a:lnTo>
                  <a:pt x="4630403" y="2387930"/>
                </a:lnTo>
                <a:lnTo>
                  <a:pt x="0" y="2387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D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474124"/>
            <a:ext cx="11380716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300"/>
              </a:lnSpc>
              <a:buFont typeface="Arial"/>
              <a:buChar char="•"/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Each row represents a customer, each column contains customer’s attributes described on the column Metadata.</a:t>
            </a:r>
          </a:p>
          <a:p>
            <a:pPr algn="l">
              <a:lnSpc>
                <a:spcPts val="2300"/>
              </a:lnSpc>
            </a:pPr>
          </a:p>
          <a:p>
            <a:pPr algn="l" marL="431801" indent="-215900" lvl="1">
              <a:lnSpc>
                <a:spcPts val="2300"/>
              </a:lnSpc>
              <a:buFont typeface="Arial"/>
              <a:buChar char="•"/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The raw data contains 7043 rows (customers) and 21 columns (features).</a:t>
            </a:r>
          </a:p>
          <a:p>
            <a:pPr algn="l">
              <a:lnSpc>
                <a:spcPts val="2300"/>
              </a:lnSpc>
            </a:pPr>
          </a:p>
          <a:p>
            <a:pPr algn="l" marL="431801" indent="-215900" lvl="1">
              <a:lnSpc>
                <a:spcPts val="2300"/>
              </a:lnSpc>
              <a:buFont typeface="Arial"/>
              <a:buChar char="•"/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The “Churn” column is our target.</a:t>
            </a:r>
          </a:p>
          <a:p>
            <a:pPr algn="l">
              <a:lnSpc>
                <a:spcPts val="2300"/>
              </a:lnSpc>
            </a:pPr>
          </a:p>
          <a:p>
            <a:pPr algn="l">
              <a:lnSpc>
                <a:spcPts val="2300"/>
              </a:lnSpc>
            </a:pPr>
          </a:p>
          <a:p>
            <a:pPr algn="l">
              <a:lnSpc>
                <a:spcPts val="2300"/>
              </a:lnSpc>
            </a:pPr>
            <a:r>
              <a:rPr lang="en-US" sz="2000" spc="88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https://www.kaggle.com/code/bhartiprasad17/customer-churn-prediction/input</a:t>
            </a:r>
          </a:p>
          <a:p>
            <a:pPr algn="l" marL="0" indent="0" lvl="0">
              <a:lnSpc>
                <a:spcPts val="23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69373" y="-165265"/>
            <a:ext cx="4630403" cy="2387930"/>
          </a:xfrm>
          <a:custGeom>
            <a:avLst/>
            <a:gdLst/>
            <a:ahLst/>
            <a:cxnLst/>
            <a:rect r="r" b="b" t="t" l="l"/>
            <a:pathLst>
              <a:path h="2387930" w="4630403">
                <a:moveTo>
                  <a:pt x="0" y="0"/>
                </a:moveTo>
                <a:lnTo>
                  <a:pt x="4630403" y="0"/>
                </a:lnTo>
                <a:lnTo>
                  <a:pt x="4630403" y="2387930"/>
                </a:lnTo>
                <a:lnTo>
                  <a:pt x="0" y="238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642270"/>
            <a:ext cx="13119738" cy="170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1"/>
              </a:lnSpc>
            </a:pPr>
            <a:r>
              <a:rPr lang="en-US" sz="10812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DATA COLLECTION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B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200011" y="5602667"/>
            <a:ext cx="1284917" cy="57150"/>
          </a:xfrm>
          <a:prstGeom prst="line">
            <a:avLst/>
          </a:prstGeom>
          <a:ln cap="flat" w="57150">
            <a:solidFill>
              <a:srgbClr val="86EA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67039" y="5602667"/>
            <a:ext cx="1260757" cy="57150"/>
          </a:xfrm>
          <a:prstGeom prst="line">
            <a:avLst/>
          </a:prstGeom>
          <a:ln cap="flat" w="5715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509907" y="5602667"/>
            <a:ext cx="1285875" cy="57150"/>
          </a:xfrm>
          <a:prstGeom prst="line">
            <a:avLst/>
          </a:prstGeom>
          <a:ln cap="flat" w="57150">
            <a:solidFill>
              <a:srgbClr val="18AF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177893" y="5602667"/>
            <a:ext cx="1201605" cy="57150"/>
          </a:xfrm>
          <a:prstGeom prst="line">
            <a:avLst/>
          </a:prstGeom>
          <a:ln cap="flat" w="57150">
            <a:solidFill>
              <a:srgbClr val="1C88C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761610" y="5602667"/>
            <a:ext cx="1317078" cy="57150"/>
          </a:xfrm>
          <a:prstGeom prst="line">
            <a:avLst/>
          </a:prstGeom>
          <a:ln cap="flat" w="57150">
            <a:solidFill>
              <a:srgbClr val="13538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817900" y="4940186"/>
            <a:ext cx="1382111" cy="1382111"/>
            <a:chOff x="0" y="0"/>
            <a:chExt cx="1842815" cy="184281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460931" y="470885"/>
              <a:ext cx="945759" cy="901045"/>
              <a:chOff x="0" y="0"/>
              <a:chExt cx="1772920" cy="16891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-8890" y="-5080"/>
                <a:ext cx="1789430" cy="1701800"/>
              </a:xfrm>
              <a:custGeom>
                <a:avLst/>
                <a:gdLst/>
                <a:ahLst/>
                <a:cxnLst/>
                <a:rect r="r" b="b" t="t" l="l"/>
                <a:pathLst>
                  <a:path h="1701800" w="1789430">
                    <a:moveTo>
                      <a:pt x="922020" y="21590"/>
                    </a:moveTo>
                    <a:lnTo>
                      <a:pt x="1172210" y="529590"/>
                    </a:lnTo>
                    <a:cubicBezTo>
                      <a:pt x="1176020" y="538480"/>
                      <a:pt x="1184910" y="544830"/>
                      <a:pt x="1195070" y="546100"/>
                    </a:cubicBezTo>
                    <a:lnTo>
                      <a:pt x="1755140" y="627380"/>
                    </a:lnTo>
                    <a:cubicBezTo>
                      <a:pt x="1779270" y="631190"/>
                      <a:pt x="1789430" y="661670"/>
                      <a:pt x="1771650" y="678180"/>
                    </a:cubicBezTo>
                    <a:lnTo>
                      <a:pt x="1366520" y="1073150"/>
                    </a:lnTo>
                    <a:cubicBezTo>
                      <a:pt x="1358900" y="1079500"/>
                      <a:pt x="1356360" y="1089660"/>
                      <a:pt x="1357630" y="1099820"/>
                    </a:cubicBezTo>
                    <a:lnTo>
                      <a:pt x="1452880" y="1658620"/>
                    </a:lnTo>
                    <a:cubicBezTo>
                      <a:pt x="1456690" y="1682750"/>
                      <a:pt x="1431290" y="1701800"/>
                      <a:pt x="1409700" y="1690370"/>
                    </a:cubicBezTo>
                    <a:lnTo>
                      <a:pt x="908050" y="1426210"/>
                    </a:lnTo>
                    <a:cubicBezTo>
                      <a:pt x="899160" y="1421130"/>
                      <a:pt x="889000" y="1421130"/>
                      <a:pt x="880110" y="1426210"/>
                    </a:cubicBezTo>
                    <a:lnTo>
                      <a:pt x="378460" y="1690370"/>
                    </a:lnTo>
                    <a:cubicBezTo>
                      <a:pt x="356870" y="1701800"/>
                      <a:pt x="331470" y="1682750"/>
                      <a:pt x="335280" y="1658620"/>
                    </a:cubicBezTo>
                    <a:lnTo>
                      <a:pt x="430530" y="1099820"/>
                    </a:lnTo>
                    <a:cubicBezTo>
                      <a:pt x="431800" y="1089660"/>
                      <a:pt x="429260" y="1080770"/>
                      <a:pt x="421640" y="1073150"/>
                    </a:cubicBezTo>
                    <a:lnTo>
                      <a:pt x="17780" y="678180"/>
                    </a:lnTo>
                    <a:cubicBezTo>
                      <a:pt x="0" y="660400"/>
                      <a:pt x="10160" y="631190"/>
                      <a:pt x="34290" y="627380"/>
                    </a:cubicBezTo>
                    <a:lnTo>
                      <a:pt x="594360" y="546100"/>
                    </a:lnTo>
                    <a:cubicBezTo>
                      <a:pt x="604520" y="544830"/>
                      <a:pt x="612140" y="538480"/>
                      <a:pt x="617220" y="529590"/>
                    </a:cubicBezTo>
                    <a:lnTo>
                      <a:pt x="867410" y="21590"/>
                    </a:lnTo>
                    <a:cubicBezTo>
                      <a:pt x="878840" y="0"/>
                      <a:pt x="910590" y="0"/>
                      <a:pt x="922020" y="215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4484928" y="4940186"/>
            <a:ext cx="1382111" cy="1382111"/>
            <a:chOff x="0" y="0"/>
            <a:chExt cx="1842815" cy="184281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416564" y="577196"/>
              <a:ext cx="1009686" cy="688422"/>
            </a:xfrm>
            <a:custGeom>
              <a:avLst/>
              <a:gdLst/>
              <a:ahLst/>
              <a:cxnLst/>
              <a:rect r="r" b="b" t="t" l="l"/>
              <a:pathLst>
                <a:path h="688422" w="1009686">
                  <a:moveTo>
                    <a:pt x="0" y="0"/>
                  </a:moveTo>
                  <a:lnTo>
                    <a:pt x="1009686" y="0"/>
                  </a:lnTo>
                  <a:lnTo>
                    <a:pt x="1009686" y="688423"/>
                  </a:lnTo>
                  <a:lnTo>
                    <a:pt x="0" y="688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27796" y="4940186"/>
            <a:ext cx="1382111" cy="1382111"/>
            <a:chOff x="0" y="0"/>
            <a:chExt cx="1842815" cy="184281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483646" y="483646"/>
              <a:ext cx="875523" cy="875523"/>
            </a:xfrm>
            <a:custGeom>
              <a:avLst/>
              <a:gdLst/>
              <a:ahLst/>
              <a:cxnLst/>
              <a:rect r="r" b="b" t="t" l="l"/>
              <a:pathLst>
                <a:path h="875523" w="875523">
                  <a:moveTo>
                    <a:pt x="0" y="0"/>
                  </a:moveTo>
                  <a:lnTo>
                    <a:pt x="875523" y="0"/>
                  </a:lnTo>
                  <a:lnTo>
                    <a:pt x="875523" y="875523"/>
                  </a:lnTo>
                  <a:lnTo>
                    <a:pt x="0" y="875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795782" y="4940186"/>
            <a:ext cx="1382111" cy="1382111"/>
            <a:chOff x="0" y="0"/>
            <a:chExt cx="1842815" cy="184281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AFD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529899" y="569050"/>
              <a:ext cx="783017" cy="704715"/>
            </a:xfrm>
            <a:custGeom>
              <a:avLst/>
              <a:gdLst/>
              <a:ahLst/>
              <a:cxnLst/>
              <a:rect r="r" b="b" t="t" l="l"/>
              <a:pathLst>
                <a:path h="704715" w="783017">
                  <a:moveTo>
                    <a:pt x="0" y="0"/>
                  </a:moveTo>
                  <a:lnTo>
                    <a:pt x="783017" y="0"/>
                  </a:lnTo>
                  <a:lnTo>
                    <a:pt x="783017" y="704715"/>
                  </a:lnTo>
                  <a:lnTo>
                    <a:pt x="0" y="704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379498" y="4940186"/>
            <a:ext cx="1382111" cy="1382111"/>
            <a:chOff x="0" y="0"/>
            <a:chExt cx="1842815" cy="1842815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88C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656634" y="526348"/>
              <a:ext cx="529548" cy="790119"/>
            </a:xfrm>
            <a:custGeom>
              <a:avLst/>
              <a:gdLst/>
              <a:ahLst/>
              <a:cxnLst/>
              <a:rect r="r" b="b" t="t" l="l"/>
              <a:pathLst>
                <a:path h="790119" w="529548">
                  <a:moveTo>
                    <a:pt x="0" y="0"/>
                  </a:moveTo>
                  <a:lnTo>
                    <a:pt x="529547" y="0"/>
                  </a:lnTo>
                  <a:lnTo>
                    <a:pt x="529547" y="790119"/>
                  </a:lnTo>
                  <a:lnTo>
                    <a:pt x="0" y="79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5078687" y="4940186"/>
            <a:ext cx="1382111" cy="1382111"/>
            <a:chOff x="0" y="0"/>
            <a:chExt cx="1842815" cy="1842815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577832" y="426002"/>
              <a:ext cx="687150" cy="933167"/>
            </a:xfrm>
            <a:custGeom>
              <a:avLst/>
              <a:gdLst/>
              <a:ahLst/>
              <a:cxnLst/>
              <a:rect r="r" b="b" t="t" l="l"/>
              <a:pathLst>
                <a:path h="933167" w="687150">
                  <a:moveTo>
                    <a:pt x="0" y="0"/>
                  </a:moveTo>
                  <a:lnTo>
                    <a:pt x="687151" y="0"/>
                  </a:lnTo>
                  <a:lnTo>
                    <a:pt x="687151" y="933167"/>
                  </a:lnTo>
                  <a:lnTo>
                    <a:pt x="0" y="933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497096" y="6712822"/>
            <a:ext cx="2042322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Data  preprocessing &amp; EDA</a:t>
            </a:r>
          </a:p>
          <a:p>
            <a:pPr algn="ctr">
              <a:lnSpc>
                <a:spcPts val="2700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497096" y="4103002"/>
            <a:ext cx="204232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WEEK 3-4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133780" y="6713711"/>
            <a:ext cx="2069549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Feature Engineering and Model Selection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147393" y="4103002"/>
            <a:ext cx="204232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WEEK 5-6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797690" y="6712822"/>
            <a:ext cx="2042322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Model selection and training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797690" y="4103002"/>
            <a:ext cx="204232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WEEK 6-7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465677" y="6713711"/>
            <a:ext cx="2042322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Model Evaluation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447987" y="4103002"/>
            <a:ext cx="204232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WEEK 8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024947" y="6712822"/>
            <a:ext cx="2091214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Model Tuning &amp; Performance Analysis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049393" y="4103002"/>
            <a:ext cx="204232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WEEK 9-10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748582" y="6713711"/>
            <a:ext cx="2263946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 spc="26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Final Improvements &amp; Report/Presentation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748582" y="4103891"/>
            <a:ext cx="204232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b="true" sz="24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WEEK 12-14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281930" y="1302652"/>
            <a:ext cx="1172414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 spc="107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PROJECT TIMELINE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-369373" y="-165265"/>
            <a:ext cx="4630403" cy="2387930"/>
          </a:xfrm>
          <a:custGeom>
            <a:avLst/>
            <a:gdLst/>
            <a:ahLst/>
            <a:cxnLst/>
            <a:rect r="r" b="b" t="t" l="l"/>
            <a:pathLst>
              <a:path h="2387930" w="4630403">
                <a:moveTo>
                  <a:pt x="0" y="0"/>
                </a:moveTo>
                <a:lnTo>
                  <a:pt x="4630403" y="0"/>
                </a:lnTo>
                <a:lnTo>
                  <a:pt x="4630403" y="2387930"/>
                </a:lnTo>
                <a:lnTo>
                  <a:pt x="0" y="2387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77" r="0" b="-149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13662" y="3378960"/>
            <a:ext cx="11660676" cy="289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02"/>
              </a:lnSpc>
            </a:pPr>
            <a:r>
              <a:rPr lang="en-US" sz="18304">
                <a:solidFill>
                  <a:srgbClr val="F097FF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DAGRRI_EfFo</dc:identifier>
  <dcterms:modified xsi:type="dcterms:W3CDTF">2011-08-01T06:04:30Z</dcterms:modified>
  <cp:revision>1</cp:revision>
  <dc:title>Telecom Customer Churn Prediction</dc:title>
</cp:coreProperties>
</file>